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9" r:id="rId9"/>
    <p:sldId id="273" r:id="rId10"/>
    <p:sldId id="274" r:id="rId11"/>
    <p:sldId id="278" r:id="rId12"/>
    <p:sldId id="279" r:id="rId13"/>
    <p:sldId id="287" r:id="rId14"/>
    <p:sldId id="288" r:id="rId15"/>
    <p:sldId id="289" r:id="rId16"/>
    <p:sldId id="290" r:id="rId17"/>
    <p:sldId id="291" r:id="rId18"/>
    <p:sldId id="325" r:id="rId19"/>
    <p:sldId id="326" r:id="rId20"/>
    <p:sldId id="327" r:id="rId21"/>
    <p:sldId id="294" r:id="rId22"/>
    <p:sldId id="296" r:id="rId23"/>
    <p:sldId id="297" r:id="rId24"/>
    <p:sldId id="298" r:id="rId25"/>
    <p:sldId id="302" r:id="rId26"/>
    <p:sldId id="303" r:id="rId27"/>
    <p:sldId id="304" r:id="rId28"/>
    <p:sldId id="305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4134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</a:t>
            </a:r>
            <a:r>
              <a:rPr lang="en-US" baseline="0" dirty="0" smtClean="0"/>
              <a:t> we have the infrastructure, how can we use it?</a:t>
            </a:r>
            <a:endParaRPr dirty="0"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previous slides</a:t>
            </a:r>
            <a:r>
              <a:rPr lang="en-US" baseline="0" dirty="0" smtClean="0"/>
              <a:t> mentioned about the abstract concepts of map-reduce. Apache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is one concrete implementations of map-reduce. It is open sourced compared with </a:t>
            </a:r>
            <a:r>
              <a:rPr lang="en-US" baseline="0" dirty="0" err="1" smtClean="0"/>
              <a:t>google’s</a:t>
            </a:r>
            <a:r>
              <a:rPr lang="en-US" baseline="0" dirty="0" smtClean="0"/>
              <a:t> map reduce.</a:t>
            </a:r>
            <a:endParaRPr dirty="0"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Shape 49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4" name="Shape 68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2" name="Shape 70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6" name="Shape 7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3" name="Shape 7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609600"/>
            <a:ext cx="7772400" cy="426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371600" y="4953000"/>
            <a:ext cx="6400799" cy="121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320"/>
              </a:spcBef>
              <a:buClr>
                <a:srgbClr val="888888"/>
              </a:buClr>
              <a:buFont typeface="Courier New"/>
              <a:buNone/>
              <a:defRPr/>
            </a:lvl2pPr>
            <a:lvl3pPr marL="914400" marR="0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20"/>
              </a:spcBef>
              <a:buClr>
                <a:srgbClr val="888888"/>
              </a:buClr>
              <a:buFont typeface="Courier New"/>
              <a:buNone/>
              <a:defRPr/>
            </a:lvl4pPr>
            <a:lvl5pPr marL="1828800" marR="0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320"/>
              </a:spcBef>
              <a:buClr>
                <a:srgbClr val="888888"/>
              </a:buClr>
              <a:buFont typeface="Courier New"/>
              <a:buNone/>
              <a:defRPr/>
            </a:lvl6pPr>
            <a:lvl7pPr marL="2743200" marR="0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320"/>
              </a:spcBef>
              <a:buClr>
                <a:srgbClr val="888888"/>
              </a:buClr>
              <a:buFont typeface="Courier New"/>
              <a:buNone/>
              <a:defRPr/>
            </a:lvl8pPr>
            <a:lvl9pPr marL="3657600" marR="0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defRPr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22312" y="1371600"/>
            <a:ext cx="7772400" cy="2505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22312" y="4068762"/>
            <a:ext cx="7772400" cy="1131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ctr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4495800" y="3924300"/>
            <a:ext cx="84771" cy="847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4695825" y="3924300"/>
            <a:ext cx="84771" cy="847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4296728" y="3924300"/>
            <a:ext cx="84771" cy="847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365760" y="1600200"/>
            <a:ext cx="4041648" cy="4526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40187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spcBef>
                <a:spcPts val="0"/>
              </a:spcBef>
              <a:buFont typeface="Questrial"/>
              <a:buNone/>
              <a:defRPr/>
            </a:lvl1pPr>
            <a:lvl2pPr marL="457200" indent="0" rtl="0">
              <a:spcBef>
                <a:spcPts val="0"/>
              </a:spcBef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Font typeface="Questrial"/>
              <a:buNone/>
              <a:defRPr/>
            </a:lvl5pPr>
            <a:lvl6pPr marL="2286000" indent="0" rtl="0">
              <a:spcBef>
                <a:spcPts val="0"/>
              </a:spcBef>
              <a:buFont typeface="Questrial"/>
              <a:buNone/>
              <a:defRPr/>
            </a:lvl6pPr>
            <a:lvl7pPr marL="2743200" indent="0" rtl="0">
              <a:spcBef>
                <a:spcPts val="0"/>
              </a:spcBef>
              <a:buFont typeface="Questrial"/>
              <a:buNone/>
              <a:defRPr/>
            </a:lvl7pPr>
            <a:lvl8pPr marL="3200400" indent="0" rtl="0">
              <a:spcBef>
                <a:spcPts val="0"/>
              </a:spcBef>
              <a:buFont typeface="Questrial"/>
              <a:buNone/>
              <a:defRPr/>
            </a:lvl8pPr>
            <a:lvl9pPr marL="3657600" indent="0" rtl="0">
              <a:spcBef>
                <a:spcPts val="0"/>
              </a:spcBef>
              <a:buFont typeface="Quest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41774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spcBef>
                <a:spcPts val="0"/>
              </a:spcBef>
              <a:buFont typeface="Questrial"/>
              <a:buNone/>
              <a:defRPr/>
            </a:lvl1pPr>
            <a:lvl2pPr marL="457200" indent="0" rtl="0">
              <a:spcBef>
                <a:spcPts val="0"/>
              </a:spcBef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Font typeface="Questrial"/>
              <a:buNone/>
              <a:defRPr/>
            </a:lvl5pPr>
            <a:lvl6pPr marL="2286000" indent="0" rtl="0">
              <a:spcBef>
                <a:spcPts val="0"/>
              </a:spcBef>
              <a:buFont typeface="Questrial"/>
              <a:buNone/>
              <a:defRPr/>
            </a:lvl6pPr>
            <a:lvl7pPr marL="2743200" indent="0" rtl="0">
              <a:spcBef>
                <a:spcPts val="0"/>
              </a:spcBef>
              <a:buFont typeface="Questrial"/>
              <a:buNone/>
              <a:defRPr/>
            </a:lvl7pPr>
            <a:lvl8pPr marL="3200400" indent="0" rtl="0">
              <a:spcBef>
                <a:spcPts val="0"/>
              </a:spcBef>
              <a:buFont typeface="Questrial"/>
              <a:buNone/>
              <a:defRPr/>
            </a:lvl8pPr>
            <a:lvl9pPr marL="3657600" indent="0" rtl="0">
              <a:spcBef>
                <a:spcPts val="0"/>
              </a:spcBef>
              <a:buFont typeface="Questrial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457200" y="2212848"/>
            <a:ext cx="4041648" cy="3913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4672583" y="2212848"/>
            <a:ext cx="4041648" cy="3913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5907087" y="266700"/>
            <a:ext cx="3008313" cy="209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19137" y="273050"/>
            <a:ext cx="4995862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5907087" y="2438400"/>
            <a:ext cx="3008313" cy="36877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ctr" rtl="0">
              <a:lnSpc>
                <a:spcPct val="125000"/>
              </a:lnSpc>
              <a:spcBef>
                <a:spcPts val="0"/>
              </a:spcBef>
              <a:buFont typeface="Questrial"/>
              <a:buNone/>
              <a:defRPr/>
            </a:lvl1pPr>
            <a:lvl2pPr marL="457200" indent="0" rtl="0">
              <a:spcBef>
                <a:spcPts val="0"/>
              </a:spcBef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Font typeface="Questrial"/>
              <a:buNone/>
              <a:defRPr/>
            </a:lvl5pPr>
            <a:lvl6pPr marL="2286000" indent="0" rtl="0">
              <a:spcBef>
                <a:spcPts val="0"/>
              </a:spcBef>
              <a:buFont typeface="Questrial"/>
              <a:buNone/>
              <a:defRPr/>
            </a:lvl6pPr>
            <a:lvl7pPr marL="2743200" indent="0" rtl="0">
              <a:spcBef>
                <a:spcPts val="0"/>
              </a:spcBef>
              <a:buFont typeface="Questrial"/>
              <a:buNone/>
              <a:defRPr/>
            </a:lvl7pPr>
            <a:lvl8pPr marL="3200400" indent="0" rtl="0">
              <a:spcBef>
                <a:spcPts val="0"/>
              </a:spcBef>
              <a:buFont typeface="Questrial"/>
              <a:buNone/>
              <a:defRPr/>
            </a:lvl8pPr>
            <a:lvl9pPr marL="3657600" indent="0" rtl="0">
              <a:spcBef>
                <a:spcPts val="0"/>
              </a:spcBef>
              <a:buFont typeface="Questrial"/>
              <a:buNone/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679575" y="228600"/>
            <a:ext cx="5711824" cy="8953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lnSpc>
                <a:spcPct val="10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1508125" y="1143000"/>
            <a:ext cx="6054724" cy="4541043"/>
          </a:xfrm>
          <a:prstGeom prst="rect">
            <a:avLst/>
          </a:prstGeom>
          <a:noFill/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1679575" y="5810250"/>
            <a:ext cx="5711824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ctr" rtl="0">
              <a:spcBef>
                <a:spcPts val="0"/>
              </a:spcBef>
              <a:buFont typeface="Questrial"/>
              <a:buNone/>
              <a:defRPr/>
            </a:lvl1pPr>
            <a:lvl2pPr marL="457200" indent="0" rtl="0">
              <a:spcBef>
                <a:spcPts val="0"/>
              </a:spcBef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Font typeface="Questrial"/>
              <a:buNone/>
              <a:defRPr/>
            </a:lvl5pPr>
            <a:lvl6pPr marL="2286000" indent="0" rtl="0">
              <a:spcBef>
                <a:spcPts val="0"/>
              </a:spcBef>
              <a:buFont typeface="Questrial"/>
              <a:buNone/>
              <a:defRPr/>
            </a:lvl6pPr>
            <a:lvl7pPr marL="2743200" indent="0" rtl="0">
              <a:spcBef>
                <a:spcPts val="0"/>
              </a:spcBef>
              <a:buFont typeface="Questrial"/>
              <a:buNone/>
              <a:defRPr/>
            </a:lvl7pPr>
            <a:lvl8pPr marL="3200400" indent="0" rtl="0">
              <a:spcBef>
                <a:spcPts val="0"/>
              </a:spcBef>
              <a:buFont typeface="Questrial"/>
              <a:buNone/>
              <a:defRPr/>
            </a:lvl8pPr>
            <a:lvl9pPr marL="3657600" indent="0" rtl="0">
              <a:spcBef>
                <a:spcPts val="0"/>
              </a:spcBef>
              <a:buFont typeface="Questrial"/>
              <a:buNone/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rgbClr val="F4F4F4"/>
            </a:gs>
            <a:gs pos="92000">
              <a:srgbClr val="DADADA"/>
            </a:gs>
            <a:gs pos="100000">
              <a:srgbClr val="DADAD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Font typeface="Times New Roman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/>
            </a:lvl1pPr>
            <a:lvl2pPr marL="742950" marR="0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2pPr>
            <a:lvl3pPr marL="1143000" marR="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3pPr>
            <a:lvl4pPr marL="1600200" marR="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4pPr>
            <a:lvl5pPr marL="2057400" marR="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5pPr>
            <a:lvl6pPr marL="2514600" marR="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6pPr>
            <a:lvl7pPr marL="2971800" marR="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7pPr>
            <a:lvl8pPr marL="3429000" marR="0" indent="-127000" algn="l" rtl="0">
              <a:spcBef>
                <a:spcPts val="320"/>
              </a:spcBef>
              <a:buClr>
                <a:srgbClr val="7F7F7F"/>
              </a:buClr>
              <a:buFont typeface="Courier New"/>
              <a:buChar char="o"/>
              <a:defRPr/>
            </a:lvl8pPr>
            <a:lvl9pPr marL="3886200" marR="0" indent="-127000" algn="l" rtl="0">
              <a:spcBef>
                <a:spcPts val="320"/>
              </a:spcBef>
              <a:buClr>
                <a:srgbClr val="7F7F7F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6363346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659164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457760" y="6499383"/>
            <a:ext cx="84771" cy="847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569118" y="6499383"/>
            <a:ext cx="84771" cy="847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5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iterativemapreduce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incubator.apache.org/" TargetMode="External"/><Relationship Id="rId4" Type="http://schemas.openxmlformats.org/officeDocument/2006/relationships/hyperlink" Target="https://github.com/apache/incubator-spark" TargetMode="External"/><Relationship Id="rId5" Type="http://schemas.openxmlformats.org/officeDocument/2006/relationships/hyperlink" Target="mailto:user@spark.incubator.apache.org" TargetMode="External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ive.apache.org/" TargetMode="External"/><Relationship Id="rId4" Type="http://schemas.openxmlformats.org/officeDocument/2006/relationships/hyperlink" Target="http://www.vldb.org/pvldb/2/vldb09-938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restodb.io/" TargetMode="External"/><Relationship Id="rId4" Type="http://schemas.openxmlformats.org/officeDocument/2006/relationships/hyperlink" Target="http://www.slideshare.net/frsyuki/presto-hadoop-conference-japan-201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685800" y="609600"/>
            <a:ext cx="7772400" cy="426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80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Scale Data </a:t>
            </a:r>
            <a:r>
              <a:rPr lang="en-US" sz="8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Processing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1371600" y="4953000"/>
            <a:ext cx="6400799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endParaRPr sz="2400" b="0" i="0" u="none" strike="noStrike" cap="none" baseline="0">
              <a:solidFill>
                <a:srgbClr val="88888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Computers. A lot of them!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5526417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F7F7F"/>
              </a:buClr>
              <a:buFont typeface="Arial"/>
              <a:buNone/>
            </a:pPr>
            <a:endParaRPr sz="2000" b="0" i="0" u="none" strike="noStrike" cap="none" baseline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probably need.</a:t>
            </a:r>
            <a:r>
              <a:rPr lang="en-US" sz="20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</a:t>
            </a:r>
          </a:p>
          <a:p>
            <a:pPr marL="0" marR="0" lvl="0" indent="0" algn="l" rtl="0">
              <a:spcBef>
                <a:spcPts val="400"/>
              </a:spcBef>
              <a:buClr>
                <a:srgbClr val="7F7F7F"/>
              </a:buClr>
              <a:buFont typeface="Arial"/>
              <a:buNone/>
            </a:pPr>
            <a:endParaRPr sz="2000" b="0" i="0" u="none" strike="noStrike" cap="none" baseline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40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a rack                             Or a data center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6407" y="1600200"/>
            <a:ext cx="1782843" cy="158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647" y="3435198"/>
            <a:ext cx="1357520" cy="292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0858" y="3435196"/>
            <a:ext cx="4338774" cy="28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4229119" y="2108138"/>
            <a:ext cx="195305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small cluster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Those cost too much!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Use (IaaS) cloud service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324" y="2422393"/>
            <a:ext cx="3635704" cy="134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8330" y="2422393"/>
            <a:ext cx="3229990" cy="155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4520362"/>
            <a:ext cx="3393515" cy="108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30289" y="4316767"/>
            <a:ext cx="3712989" cy="144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6335" y="2859850"/>
            <a:ext cx="1917865" cy="128298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Framework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5266199" cy="425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Map-Reduce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 dirty="0" err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Hadoop</a:t>
            </a:r>
            <a:endParaRPr lang="en-US" sz="16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742950" marR="0" lvl="1" indent="-1841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742950" marR="0" lvl="1" indent="-1841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Bulk Synchronous Parallel (BSP)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 dirty="0" err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Giraph</a:t>
            </a:r>
            <a:endParaRPr lang="en-US" sz="16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Hama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In-memory Cluster Computing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Spark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endParaRPr lang="en-US" sz="16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269" y="4142837"/>
            <a:ext cx="2142185" cy="107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0478" y="1600200"/>
            <a:ext cx="4352798" cy="10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5165" y="3260414"/>
            <a:ext cx="2400086" cy="685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Map-</a:t>
            </a:r>
            <a:r>
              <a:rPr lang="en-US" sz="5400" b="0" i="0" u="none" strike="noStrike" cap="none" baseline="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</a:t>
            </a:r>
            <a:endParaRPr lang="en-US" sz="5400" b="0" i="0" u="none" strike="noStrike" cap="none" baseline="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7782900" cy="3821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2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Distributed computing framework running on top of commodity computers.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444"/>
              </a:spcBef>
              <a:buClr>
                <a:srgbClr val="7F7F7F"/>
              </a:buClr>
              <a:buFont typeface="Arial"/>
              <a:buNone/>
            </a:pPr>
            <a:endParaRPr sz="2200" b="1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4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2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First time draw attention.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4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Google’s distributed computing framework: MapReduce: Simpliﬁed Data Processing on Large Clusters, OSDI 2004.</a:t>
            </a:r>
          </a:p>
          <a:p>
            <a:pPr marL="342900" marR="0" lvl="0" indent="-201930" algn="l" rtl="0">
              <a:lnSpc>
                <a:spcPct val="90000"/>
              </a:lnSpc>
              <a:spcBef>
                <a:spcPts val="444"/>
              </a:spcBef>
              <a:buClr>
                <a:srgbClr val="7F7F7F"/>
              </a:buClr>
              <a:buFont typeface="Arial"/>
              <a:buNone/>
            </a:pPr>
            <a:endParaRPr sz="22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4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2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Get popular.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4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Apache Hadoop. Doug Cutting and Mike Cafarella et al. 2005.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30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5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1.2.X Hadoop 1.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30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5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2.2.X Hadoop 2 (YARN).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Map-Reduce?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066099" cy="400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The size of data has far beyond the processing capability of the single machine.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48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Example: A small search engine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20+ billion billion web pages x 20KB = 400+ TB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1 computer reads 30-35MB/sec from disk would use 4+ month to just read all the data.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~1000 hard drives to store the data.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Much more time to do something to the data…</a:t>
            </a: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Map-Reduce? (Cont)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6891599" cy="374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Super-computer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Too expensive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Requires non-trivial extra time to train the programmer</a:t>
            </a:r>
          </a:p>
          <a:p>
            <a:pPr marL="457200" marR="0" lvl="0" indent="0" algn="l" rtl="0">
              <a:spcBef>
                <a:spcPts val="320"/>
              </a:spcBef>
              <a:buNone/>
            </a:pPr>
            <a:endParaRPr/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Traditional parallel computing framework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Requires knowledge of low-level details: communication, fault-tolerance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Difficult to maintain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Programmer would be distracted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Fundamentals of Map-Reduce</a:t>
            </a:r>
          </a:p>
        </p:txBody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7069800" cy="385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Two Main Steps: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1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Map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Extract something you care about.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Map&lt;Key1, Value1&gt; -&gt; Key2, Value2</a:t>
            </a: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Reduce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Aggregate, Summarize, Filter, Or Transform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Reduce&lt;Key1, List(Value1)&gt; -&gt; Key2, Value2</a:t>
            </a:r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9212" y="1833619"/>
            <a:ext cx="3345900" cy="33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Hadoop 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710599" cy="384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 Java implementation of Map-Reduce.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Initialized by Yahoo!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An Apache open source project.  Initially a sub-project of Apache Nutch, a web crawler system. 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 2 Ecosystem</a:t>
            </a:r>
          </a:p>
        </p:txBody>
      </p:sp>
      <p:sp>
        <p:nvSpPr>
          <p:cNvPr id="524" name="Shape 52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525" name="Shape 525"/>
          <p:cNvSpPr/>
          <p:nvPr/>
        </p:nvSpPr>
        <p:spPr>
          <a:xfrm>
            <a:off x="787400" y="51181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Distributed File System</a:t>
            </a:r>
            <a:endParaRPr lang="en-US"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800100" y="41402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F6003"/>
              </a:gs>
              <a:gs pos="80000">
                <a:srgbClr val="FB8004"/>
              </a:gs>
              <a:gs pos="100000">
                <a:srgbClr val="FF8103"/>
              </a:gs>
            </a:gsLst>
            <a:lin ang="16200000" scaled="0"/>
          </a:gradFill>
          <a:ln w="9525" cap="flat">
            <a:solidFill>
              <a:srgbClr val="E680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YARN Resource Management</a:t>
            </a:r>
          </a:p>
        </p:txBody>
      </p:sp>
      <p:sp>
        <p:nvSpPr>
          <p:cNvPr id="527" name="Shape 527"/>
          <p:cNvSpPr/>
          <p:nvPr/>
        </p:nvSpPr>
        <p:spPr>
          <a:xfrm>
            <a:off x="800100" y="3213100"/>
            <a:ext cx="2969711" cy="8127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5854170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Shape 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451" y="2148353"/>
            <a:ext cx="1229360" cy="83614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 2 Ecosystem</a:t>
            </a:r>
          </a:p>
        </p:txBody>
      </p:sp>
      <p:sp>
        <p:nvSpPr>
          <p:cNvPr id="534" name="Shape 53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535" name="Shape 535"/>
          <p:cNvSpPr/>
          <p:nvPr/>
        </p:nvSpPr>
        <p:spPr>
          <a:xfrm>
            <a:off x="787400" y="51181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Distributed File System</a:t>
            </a:r>
            <a:endParaRPr lang="en-US"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800100" y="41402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F6003"/>
              </a:gs>
              <a:gs pos="80000">
                <a:srgbClr val="FB8004"/>
              </a:gs>
              <a:gs pos="100000">
                <a:srgbClr val="FF8103"/>
              </a:gs>
            </a:gsLst>
            <a:lin ang="16200000" scaled="0"/>
          </a:gradFill>
          <a:ln w="9525" cap="flat">
            <a:solidFill>
              <a:srgbClr val="E680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YARN Resource Management</a:t>
            </a:r>
          </a:p>
        </p:txBody>
      </p:sp>
      <p:sp>
        <p:nvSpPr>
          <p:cNvPr id="537" name="Shape 537"/>
          <p:cNvSpPr/>
          <p:nvPr/>
        </p:nvSpPr>
        <p:spPr>
          <a:xfrm>
            <a:off x="800100" y="3213100"/>
            <a:ext cx="2969711" cy="8127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MapReduce</a:t>
            </a:r>
          </a:p>
        </p:txBody>
      </p:sp>
      <p:pic>
        <p:nvPicPr>
          <p:cNvPr id="538" name="Shape 5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239" y="2044700"/>
            <a:ext cx="719912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7151" y="1955800"/>
            <a:ext cx="1155700" cy="115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63468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large is large?</a:t>
            </a:r>
            <a:endParaRPr lang="en-US" sz="5400" b="0" i="0" u="none" strike="noStrike" cap="none" baseline="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Gigabytes?</a:t>
            </a:r>
          </a:p>
          <a:p>
            <a:pPr marL="0" marR="0" lvl="0" indent="0" algn="ctr" rtl="0">
              <a:spcBef>
                <a:spcPts val="9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Gigabyte? </a:t>
            </a:r>
          </a:p>
          <a:p>
            <a:pPr marL="0" marR="0" lvl="0" indent="0" algn="ctr" rtl="0">
              <a:spcBef>
                <a:spcPts val="9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Terabyte?</a:t>
            </a:r>
          </a:p>
          <a:p>
            <a:pPr marL="0" marR="0" lvl="0" indent="0" algn="ctr" rtl="0">
              <a:spcBef>
                <a:spcPts val="9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Petabyte? </a:t>
            </a:r>
          </a:p>
          <a:p>
            <a:pPr marL="0" marR="0" lvl="0" indent="0" algn="ctr" rtl="0">
              <a:spcBef>
                <a:spcPts val="9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…??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451" y="2148353"/>
            <a:ext cx="1229360" cy="83614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 2 Ecosystem</a:t>
            </a:r>
          </a:p>
        </p:txBody>
      </p:sp>
      <p:sp>
        <p:nvSpPr>
          <p:cNvPr id="546" name="Shape 54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547" name="Shape 547"/>
          <p:cNvSpPr/>
          <p:nvPr/>
        </p:nvSpPr>
        <p:spPr>
          <a:xfrm>
            <a:off x="787400" y="51181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Distributed File System</a:t>
            </a:r>
            <a:endParaRPr lang="en-US"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800100" y="4140200"/>
            <a:ext cx="7755877" cy="8508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F6003"/>
              </a:gs>
              <a:gs pos="80000">
                <a:srgbClr val="FB8004"/>
              </a:gs>
              <a:gs pos="100000">
                <a:srgbClr val="FF8103"/>
              </a:gs>
            </a:gsLst>
            <a:lin ang="16200000" scaled="0"/>
          </a:gradFill>
          <a:ln w="9525" cap="flat">
            <a:solidFill>
              <a:srgbClr val="E680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YARN Resource Management</a:t>
            </a:r>
          </a:p>
        </p:txBody>
      </p:sp>
      <p:sp>
        <p:nvSpPr>
          <p:cNvPr id="549" name="Shape 549"/>
          <p:cNvSpPr/>
          <p:nvPr/>
        </p:nvSpPr>
        <p:spPr>
          <a:xfrm>
            <a:off x="800100" y="3213100"/>
            <a:ext cx="2969711" cy="8127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D528E"/>
              </a:gs>
              <a:gs pos="80000">
                <a:srgbClr val="506CBB"/>
              </a:gs>
              <a:gs pos="100000">
                <a:srgbClr val="4E6CBE"/>
              </a:gs>
            </a:gsLst>
            <a:lin ang="16200000" scaled="0"/>
          </a:gradFill>
          <a:ln w="9525" cap="flat">
            <a:solidFill>
              <a:srgbClr val="5B73B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MapReduce</a:t>
            </a:r>
          </a:p>
        </p:txBody>
      </p:sp>
      <p:pic>
        <p:nvPicPr>
          <p:cNvPr id="550" name="Shape 5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239" y="2044700"/>
            <a:ext cx="719912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7151" y="1955800"/>
            <a:ext cx="1155700" cy="1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5530" y="2186453"/>
            <a:ext cx="146847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34000" y="2428875"/>
            <a:ext cx="1365250" cy="13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48907" y="2035516"/>
            <a:ext cx="2142185" cy="107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48907" y="2984408"/>
            <a:ext cx="2286000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5271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Procedures in Hadoop</a:t>
            </a:r>
          </a:p>
        </p:txBody>
      </p:sp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grpSp>
        <p:nvGrpSpPr>
          <p:cNvPr id="477" name="Shape 477"/>
          <p:cNvGrpSpPr/>
          <p:nvPr/>
        </p:nvGrpSpPr>
        <p:grpSpPr>
          <a:xfrm>
            <a:off x="63937" y="2154750"/>
            <a:ext cx="8989999" cy="3822948"/>
            <a:chOff x="-1675384" y="1325550"/>
            <a:chExt cx="13454227" cy="6032371"/>
          </a:xfrm>
        </p:grpSpPr>
        <p:pic>
          <p:nvPicPr>
            <p:cNvPr id="478" name="Shape 4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55729" y="1325550"/>
              <a:ext cx="3251199" cy="325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Shape 47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675384" y="1325550"/>
              <a:ext cx="3251199" cy="325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Shape 4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94101" y="1325550"/>
              <a:ext cx="3251199" cy="325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Shape 48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32471" y="1325550"/>
              <a:ext cx="3251199" cy="325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Shape 4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270842" y="1325550"/>
              <a:ext cx="508000" cy="325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Shape 48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1675384" y="4563921"/>
              <a:ext cx="3251199" cy="279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Shape 48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50157" y="4563921"/>
              <a:ext cx="3251199" cy="279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Shape 48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794101" y="4563921"/>
              <a:ext cx="3251199" cy="279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Shape 48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032471" y="4551094"/>
              <a:ext cx="3251199" cy="279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Shape 48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270842" y="4559051"/>
              <a:ext cx="508000" cy="279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8" name="Shape 488"/>
          <p:cNvSpPr txBox="1"/>
          <p:nvPr/>
        </p:nvSpPr>
        <p:spPr>
          <a:xfrm>
            <a:off x="4395364" y="6080321"/>
            <a:ext cx="2891611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Hadoop: The Definitive Guide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514" y="2359117"/>
            <a:ext cx="7809900" cy="4225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“Hello World” in Hadoop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7982100" cy="4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Wordcount: count the number of each distinct word in a given set of documents.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 of Map-Reduce</a:t>
            </a:r>
          </a:p>
        </p:txBody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181299" cy="3574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Large overhead (10-20 seconds start up time)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Not inherently support iteration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No message passing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Cannot get results in real time.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1" name="Shape 51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899" cy="365099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 of Map-Reduce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380800" cy="3658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Large overhead (10-20 seconds start up time)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Not inherently support iteration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No message passing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Cannot get results in real time.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Extensions: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HaLoop: Efficient Iterative Data Processing on Large Clusters, VLDB 2010.</a:t>
            </a:r>
          </a:p>
          <a:p>
            <a:pPr marL="742950" marR="0" lvl="1" indent="-285750" algn="l" rtl="0">
              <a:spcBef>
                <a:spcPts val="320"/>
              </a:spcBef>
              <a:buClr>
                <a:srgbClr val="7F7F7F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Twister: Iterative Hadoop. </a:t>
            </a:r>
            <a:r>
              <a:rPr lang="en-US" sz="1600" b="0" i="0" u="sng" strike="noStrike" cap="none" baseline="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3"/>
              </a:rPr>
              <a:t>http://www.iterativemapreduce.org/</a:t>
            </a:r>
            <a:r>
              <a:rPr lang="en-US" sz="16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  <a:p>
            <a:pPr marL="742950" marR="0" lvl="1" indent="-184150" algn="l" rtl="0">
              <a:spcBef>
                <a:spcPts val="320"/>
              </a:spcBef>
              <a:buClr>
                <a:srgbClr val="7F7F7F"/>
              </a:buClr>
              <a:buFont typeface="Courier New"/>
              <a:buNone/>
            </a:pPr>
            <a:endParaRPr sz="16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8" name="Shape 51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Spark</a:t>
            </a:r>
          </a:p>
        </p:txBody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314800" cy="225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In-memory cluster computing framework.</a:t>
            </a:r>
          </a:p>
          <a:p>
            <a:pPr marL="342900" marR="0" lvl="0" indent="-342900" algn="l" rtl="0">
              <a:spcBef>
                <a:spcPts val="40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Implemented in Scala, a OOP and functional programing language.</a:t>
            </a:r>
          </a:p>
          <a:p>
            <a:pPr marL="342900" marR="0" lvl="0" indent="-342900" algn="l" rtl="0">
              <a:spcBef>
                <a:spcPts val="40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Invented by AMP Lab of University of California Berkeley, lead by Michael Franklin, Michael Jordan and Ion Stoica.</a:t>
            </a:r>
          </a:p>
          <a:p>
            <a:pPr marL="342900" marR="0" lvl="0" indent="-342900" algn="l" rtl="0">
              <a:spcBef>
                <a:spcPts val="40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Designed and developed by a 79 people team.</a:t>
            </a:r>
          </a:p>
          <a:p>
            <a:pPr marL="342900" marR="0" lvl="0" indent="-342900" algn="l" rtl="0">
              <a:spcBef>
                <a:spcPts val="40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Was contributed to Apache Software Foundation in 2013.</a:t>
            </a:r>
          </a:p>
        </p:txBody>
      </p:sp>
      <p:sp>
        <p:nvSpPr>
          <p:cNvPr id="562" name="Shape 56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8017" y="4314255"/>
            <a:ext cx="3576599" cy="17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concise it is?</a:t>
            </a:r>
          </a:p>
        </p:txBody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An example </a:t>
            </a:r>
            <a:r>
              <a:rPr lang="en-US" sz="2400" b="0" i="0" u="none" strike="noStrike" cap="none" baseline="0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Wordcount</a:t>
            </a:r>
            <a:r>
              <a:rPr lang="en-US" sz="2400" b="0" i="0" u="none" strike="noStrike" cap="none" baseline="0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lang="en-US" sz="24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0" name="Shape 57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" name="Picture 1" descr="Screen Shot 2014-11-05 at 7.41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755900"/>
            <a:ext cx="5257800" cy="1346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fast it is?</a:t>
            </a:r>
          </a:p>
        </p:txBody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Data: 30 GB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Machine: 80-core cluster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20x </a:t>
            </a:r>
            <a:r>
              <a:rPr lang="en-US" sz="2400" b="0" i="0" u="none" strike="noStrike" cap="none" baseline="0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faster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endParaRPr lang="en-US" sz="2400" b="0" dirty="0"/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endParaRPr lang="en-US" sz="2400" b="0" i="0" u="none" strike="noStrike" cap="none" baseline="0" dirty="0" smtClean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endParaRPr lang="en-US" sz="2400" b="0" dirty="0"/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Logistic regression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100x faster</a:t>
            </a:r>
            <a:endParaRPr lang="en-US" sz="2400" b="0" i="0" u="none" strike="noStrike" cap="none" baseline="0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80" name="Shape 58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581" name="Shape 5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8107" y="1600200"/>
            <a:ext cx="3061061" cy="188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14-11-05 at 7.43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49" y="3740150"/>
            <a:ext cx="3771900" cy="2616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Materials</a:t>
            </a:r>
          </a:p>
        </p:txBody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5643899" cy="449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Spark web site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</a:t>
            </a:r>
            <a:r>
              <a:rPr lang="en-US" sz="2400" b="0" i="0" u="sng" strike="noStrike" cap="none" baseline="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3"/>
              </a:rPr>
              <a:t>http://spark.incubator.apache.org/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Github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</a:t>
            </a:r>
            <a:r>
              <a:rPr lang="en-US" sz="2400" b="0" i="0" u="sng" strike="noStrike" cap="none" baseline="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4"/>
              </a:rPr>
              <a:t>https://github.com/apache/incubator-spark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User mailing list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</a:t>
            </a:r>
            <a:r>
              <a:rPr lang="en-US" sz="2400" b="0" i="0" u="sng" strike="noStrike" cap="none" baseline="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5"/>
              </a:rPr>
              <a:t>user@spark.incubator.apache.org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Book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Learning spark, Mark Hamstra and Matei Zaharia.</a:t>
            </a: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589" name="Shape 5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28478" y="2251075"/>
            <a:ext cx="2188499" cy="28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Query System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458200" cy="45114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Hive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26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Apache </a:t>
            </a:r>
            <a:r>
              <a:rPr lang="en-US" sz="26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Hive is a data </a:t>
            </a:r>
            <a:r>
              <a:rPr lang="en-US" sz="26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warehouse infrastructure </a:t>
            </a:r>
            <a:r>
              <a:rPr lang="en-US" sz="26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built on top of </a:t>
            </a:r>
            <a:r>
              <a:rPr lang="en-US" sz="2600" b="1" dirty="0" err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Hadoop</a:t>
            </a:r>
            <a:r>
              <a:rPr lang="en-US" sz="26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for providing data summarization, query, and analysis</a:t>
            </a:r>
          </a:p>
          <a:p>
            <a:pPr lvl="0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Presto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26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Presto </a:t>
            </a:r>
            <a:r>
              <a:rPr lang="en-US" sz="26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is an open source distributed SQL query engine for running interactive analytic queries against data sources of all sizes ranging from gigabytes to petabytes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731" y="143582"/>
            <a:ext cx="7849335" cy="61183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5542123" y="6356350"/>
            <a:ext cx="2599551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Pictures from MBAonline.com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Hive Features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7143299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Built on top of </a:t>
            </a:r>
            <a:r>
              <a:rPr lang="en-US" sz="2400" b="1" dirty="0" err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Hadoop</a:t>
            </a:r>
            <a:r>
              <a:rPr lang="en-US" sz="24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b="1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Hive-</a:t>
            </a:r>
            <a:r>
              <a:rPr lang="en-US" sz="24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QL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20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SQL</a:t>
            </a:r>
            <a:r>
              <a:rPr lang="en-US" sz="20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-like declarative language which compiled into map-reduce jobs executed on </a:t>
            </a:r>
            <a:r>
              <a:rPr lang="en-US" sz="2000" b="1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Hadoops</a:t>
            </a:r>
            <a:endParaRPr lang="en-US" sz="2000" b="1" dirty="0" smtClean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1"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Custom </a:t>
            </a:r>
            <a:r>
              <a:rPr lang="en-US" sz="1800" b="1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map-reduce scripts to be plugged into </a:t>
            </a:r>
            <a:r>
              <a:rPr lang="en-US" sz="18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queries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User defined column transformation (UDF) and aggregation (UDAF) functions</a:t>
            </a:r>
            <a:endParaRPr lang="en-US" sz="1800" b="1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Hive Architectures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External Interfaces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Thrift Server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Metastore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Driver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Compiler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Questrial"/>
              <a:buChar char="•"/>
            </a:pPr>
            <a:r>
              <a:rPr lang="en-US" sz="18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Execution Engine</a:t>
            </a:r>
          </a:p>
        </p:txBody>
      </p:sp>
      <p:pic>
        <p:nvPicPr>
          <p:cNvPr id="680" name="Shape 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175" y="1440050"/>
            <a:ext cx="3937299" cy="484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Hive Example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4429500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150" y="1288875"/>
            <a:ext cx="2928424" cy="49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/>
          <p:nvPr/>
        </p:nvSpPr>
        <p:spPr>
          <a:xfrm>
            <a:off x="225450" y="1655700"/>
            <a:ext cx="4763400" cy="37169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FROM (SELECT a.status, b.school, b.gender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FROM status_updates a JOIN profiles b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ON (a.userid = b.userid and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a.ds='2009-03-20' )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) subq1</a:t>
            </a:r>
          </a:p>
          <a:p>
            <a:pPr lvl="0" indent="1092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1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INSERT OVERWRITE TABLE gender_summary</a:t>
            </a:r>
          </a:p>
          <a:p>
            <a:pPr marL="1371600"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PARTITION(ds='2009-03-20')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1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SELECT subq1.gender, COUNT(1) GROUP BY subq1.gender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INSERT OVERWRITE TABLE school_summary</a:t>
            </a:r>
          </a:p>
          <a:p>
            <a:pPr marL="914400"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PARTITION(ds='2009-03-20')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1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SELECT subq1.school, COUNT(1) GROUP BY subq1.school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430000" y="5453000"/>
            <a:ext cx="3900900" cy="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371600" indent="0">
              <a:spcBef>
                <a:spcPts val="0"/>
              </a:spcBef>
              <a:buNone/>
            </a:pPr>
            <a:r>
              <a:rPr lang="en-US"/>
              <a:t> Hive-QL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4525225" y="6189825"/>
            <a:ext cx="3900900" cy="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371600" lvl="0" indent="0" rtl="0">
              <a:spcBef>
                <a:spcPts val="0"/>
              </a:spcBef>
              <a:buNone/>
            </a:pPr>
            <a:r>
              <a:rPr lang="en-US"/>
              <a:t> Query Plan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Hive Reference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842200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3000" b="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https://hive.apache.org/</a:t>
            </a:r>
          </a:p>
          <a:p>
            <a:pPr>
              <a:spcBef>
                <a:spcPts val="0"/>
              </a:spcBef>
              <a:buNone/>
            </a:pPr>
            <a:r>
              <a:rPr lang="en-US" sz="3000" b="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http://www.vldb.org/pvldb/2/vldb09-938.pdf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Presto Features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458200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800"/>
              <a:t>Query interactively (in milli-seconds to minutes). Processing is in memory and pipelined across the network between stages which avoids unnecessary I/O and associated latency overhead.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800"/>
              <a:t>Query across multiple data sources such as Hive, HBase, Cassandra, or even commercial DBs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800"/>
              <a:t>Presto is 10x  better than hive/Mapreduce in terms of cpu efficiency and latency for most queries.</a:t>
            </a:r>
          </a:p>
          <a:p>
            <a:pPr marL="457200" lvl="0" indent="-228600" rtl="0">
              <a:spcBef>
                <a:spcPts val="0"/>
              </a:spcBef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Presto Architectures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00" y="1371600"/>
            <a:ext cx="7092850" cy="48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 Presto query runs?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 l="124220" t="136219" r="-43189" b="-68656"/>
          <a:stretch/>
        </p:blipFill>
        <p:spPr>
          <a:xfrm>
            <a:off x="9143999" y="5641749"/>
            <a:ext cx="2105023" cy="26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287" y="1463150"/>
            <a:ext cx="6889112" cy="477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Presto Execution Plan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512" y="1157700"/>
            <a:ext cx="4370976" cy="268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525" y="3938250"/>
            <a:ext cx="4373787" cy="268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Presto vs Map-Reduce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28800"/>
            <a:ext cx="6800026" cy="37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Presto Reference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003100" cy="354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7F7F7F"/>
              </a:buClr>
              <a:buSzPct val="100000"/>
              <a:buFont typeface="Times New Roman"/>
              <a:buChar char="•"/>
            </a:pPr>
            <a:r>
              <a:rPr lang="en-US" sz="3000" b="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http://prestodb.io/</a:t>
            </a:r>
          </a:p>
          <a:p>
            <a:pPr marL="457200" lvl="0" indent="-419100" rtl="0">
              <a:spcBef>
                <a:spcPts val="0"/>
              </a:spcBef>
              <a:buClr>
                <a:srgbClr val="7F7F7F"/>
              </a:buClr>
              <a:buSzPct val="100000"/>
              <a:buFont typeface="Times New Roman"/>
              <a:buChar char="•"/>
            </a:pPr>
            <a:r>
              <a:rPr lang="en-US" sz="3000" b="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http://www.slideshare.net/frsyuki/presto-hadoop-conference-japan-2014</a:t>
            </a:r>
          </a:p>
          <a:p>
            <a:pPr marL="457200" lvl="0" indent="-419100">
              <a:spcBef>
                <a:spcPts val="0"/>
              </a:spcBef>
              <a:buClr>
                <a:srgbClr val="7F7F7F"/>
              </a:buClr>
              <a:buFont typeface="Arial"/>
              <a:buChar char="•"/>
            </a:pPr>
            <a:endParaRPr sz="300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275" y="0"/>
            <a:ext cx="59866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7275879" y="6079351"/>
            <a:ext cx="186811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 from the Internet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learn more?</a:t>
            </a:r>
          </a:p>
        </p:txBody>
      </p:sp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7803900" cy="3606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Slideshare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Tons of interesting and useful slides.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InfoQ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A practitioner-driven community news site focused on facilitating the spread of knowledge and innovation in enterprise software development.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Top companies’ engineering blog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First-hand resource from the people who invented the things.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Quora</a:t>
            </a: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: Ask question and get answers from the real domain experts!</a:t>
            </a:r>
          </a:p>
        </p:txBody>
      </p:sp>
      <p:sp>
        <p:nvSpPr>
          <p:cNvPr id="750" name="Shape 75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094" y="102279"/>
            <a:ext cx="8589224" cy="617821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6489700" y="6183312"/>
            <a:ext cx="186811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 from the Internet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12" y="0"/>
            <a:ext cx="64331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7275879" y="6079351"/>
            <a:ext cx="186811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 from the Internet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0"/>
            <a:ext cx="6285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7287932" y="6082912"/>
            <a:ext cx="186811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 from the Internet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cannot be efficiently processed by one machine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228600" y="1905000"/>
            <a:ext cx="4429500" cy="354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The algorithms as well as their implementations are mainly single machine version.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Most of them run in single thread/process.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640"/>
              </a:spcBef>
              <a:buClr>
                <a:srgbClr val="FF0000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	Time is money!</a:t>
            </a:r>
          </a:p>
          <a:p>
            <a:pPr marL="342900" marR="0" lvl="0" indent="-190500" algn="l" rtl="0">
              <a:spcBef>
                <a:spcPts val="480"/>
              </a:spcBef>
              <a:buClr>
                <a:srgbClr val="7F7F7F"/>
              </a:buClr>
              <a:buFont typeface="Arial"/>
              <a:buNone/>
            </a:pPr>
            <a:endParaRPr sz="2400" b="0" i="0" u="none" strike="noStrike" cap="none" baseline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278" y="3214534"/>
            <a:ext cx="3809999" cy="26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5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Computers. A lot of them!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5526417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F7F7F"/>
              </a:buClr>
              <a:buFont typeface="Arial"/>
              <a:buNone/>
            </a:pPr>
            <a:endParaRPr sz="2000" b="0" i="0" u="none" strike="noStrike" cap="none" baseline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probably need.</a:t>
            </a:r>
            <a:r>
              <a:rPr lang="en-US" sz="2000" b="0" i="0" u="none" strike="noStrike" cap="none" baseline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</a:t>
            </a:r>
          </a:p>
          <a:p>
            <a:pPr marL="0" marR="0" lvl="0" indent="0" algn="l" rtl="0">
              <a:spcBef>
                <a:spcPts val="400"/>
              </a:spcBef>
              <a:buClr>
                <a:srgbClr val="7F7F7F"/>
              </a:buClr>
              <a:buFont typeface="Arial"/>
              <a:buNone/>
            </a:pPr>
            <a:endParaRPr sz="2000" b="0" i="0" u="none" strike="noStrike" cap="none" baseline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400"/>
              </a:spcBef>
              <a:buClr>
                <a:srgbClr val="7F7F7F"/>
              </a:buClr>
              <a:buFont typeface="Arial"/>
              <a:buNone/>
            </a:pPr>
            <a:endParaRPr sz="2000" b="0" i="0" u="none" strike="noStrike" cap="none" baseline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lIns="27425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6407" y="1600200"/>
            <a:ext cx="1782843" cy="158893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4229119" y="2108138"/>
            <a:ext cx="195305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small cluster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xecutiv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1144</Words>
  <Application>Microsoft Macintosh PowerPoint</Application>
  <PresentationFormat>On-screen Show (4:3)</PresentationFormat>
  <Paragraphs>308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Executive</vt:lpstr>
      <vt:lpstr>Large Scale Data Processing</vt:lpstr>
      <vt:lpstr>How large is large?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cannot be efficiently processed by one machine</vt:lpstr>
      <vt:lpstr>Computers. A lot of them!</vt:lpstr>
      <vt:lpstr>Computers. A lot of them!</vt:lpstr>
      <vt:lpstr>Those cost too much!</vt:lpstr>
      <vt:lpstr>Computing Framework</vt:lpstr>
      <vt:lpstr>Map-Reduce</vt:lpstr>
      <vt:lpstr>Why Map-Reduce?</vt:lpstr>
      <vt:lpstr>Why Map-Reduce? (Cont)</vt:lpstr>
      <vt:lpstr>Fundamentals of Map-Reduce</vt:lpstr>
      <vt:lpstr>Apache Hadoop </vt:lpstr>
      <vt:lpstr>Hadoop 2 Ecosystem</vt:lpstr>
      <vt:lpstr>Hadoop 2 Ecosystem</vt:lpstr>
      <vt:lpstr>Hadoop 2 Ecosystem</vt:lpstr>
      <vt:lpstr>Procedures in Hadoop</vt:lpstr>
      <vt:lpstr>“Hello World” in Hadoop</vt:lpstr>
      <vt:lpstr>Limitation of Map-Reduce</vt:lpstr>
      <vt:lpstr>Limitation of Map-Reduce</vt:lpstr>
      <vt:lpstr>Apache Spark</vt:lpstr>
      <vt:lpstr>How concise it is?</vt:lpstr>
      <vt:lpstr>How fast it is?</vt:lpstr>
      <vt:lpstr>Related Materials</vt:lpstr>
      <vt:lpstr>Interactive Query System </vt:lpstr>
      <vt:lpstr>Hive Features </vt:lpstr>
      <vt:lpstr>Hive Architectures </vt:lpstr>
      <vt:lpstr>Hive Example </vt:lpstr>
      <vt:lpstr>Hive Reference </vt:lpstr>
      <vt:lpstr>Presto Features </vt:lpstr>
      <vt:lpstr>Presto Architectures </vt:lpstr>
      <vt:lpstr> How Presto query runs? </vt:lpstr>
      <vt:lpstr>Presto Execution Plan </vt:lpstr>
      <vt:lpstr> Presto vs Map-Reduce </vt:lpstr>
      <vt:lpstr> Presto Reference </vt:lpstr>
      <vt:lpstr>How to learn more?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Data Processing</dc:title>
  <cp:lastModifiedBy>Yexi Jiang</cp:lastModifiedBy>
  <cp:revision>18</cp:revision>
  <dcterms:modified xsi:type="dcterms:W3CDTF">2014-11-06T14:54:05Z</dcterms:modified>
</cp:coreProperties>
</file>